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78" r:id="rId4"/>
    <p:sldId id="263" r:id="rId5"/>
    <p:sldId id="264" r:id="rId6"/>
    <p:sldId id="265" r:id="rId7"/>
    <p:sldId id="279" r:id="rId8"/>
    <p:sldId id="267" r:id="rId9"/>
    <p:sldId id="270" r:id="rId10"/>
    <p:sldId id="256" r:id="rId11"/>
    <p:sldId id="257" r:id="rId12"/>
    <p:sldId id="258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1F2F3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69006AA-71A7-4925-8DA6-18B76DECC6FF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5012B8-A2FC-480E-8F8A-2F97E3A36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3390C6-4D67-4BAF-AE99-889A8452B1EB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945E88-034B-4741-8F3E-D0DA2DC78670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E98354-A28F-4F1D-84DB-B92399A6AEC3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E1D1-1B5F-4DC2-9C08-DA46B0F36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D054-6108-498D-8D1F-3B05528F7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0198-1480-412A-A1FE-29FDCB02D3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80402-B9CE-467E-98F6-CE2EC7C96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B9A6-F13C-4123-8C20-0365A32DD2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DB3E-C706-46DF-92A2-4B9E8D4C2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AD32-073D-4FEC-837E-A3AE5AA7A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A171-BDDE-4C32-8768-532FA596F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15C3-1F22-42AB-8204-0A07FEEB4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B0EE-B8AF-49D8-B575-AA83F643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1E6E-9DF6-45E1-8C69-401B99555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417FAD-DC2A-410B-8120-B73D8C210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238" y="2273300"/>
            <a:ext cx="785336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школа-открытый бюджет</a:t>
            </a:r>
          </a:p>
        </p:txBody>
      </p:sp>
      <p:pic>
        <p:nvPicPr>
          <p:cNvPr id="3" name="Рисунок 10" descr="IMG-20190610-WA0013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200" y="152400"/>
            <a:ext cx="537718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 l="42390" t="19019" r="26364" b="7324"/>
          <a:stretch>
            <a:fillRect/>
          </a:stretch>
        </p:blipFill>
        <p:spPr bwMode="auto">
          <a:xfrm>
            <a:off x="7318375" y="4624388"/>
            <a:ext cx="14970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8750" y="1697038"/>
            <a:ext cx="3717925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3657600"/>
            <a:ext cx="7493000" cy="9426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/>
              <a:t>КГУ «Средняя общеобразовательная школа № 28» </a:t>
            </a:r>
            <a:r>
              <a:rPr lang="ru-RU" dirty="0" smtClean="0"/>
              <a:t>ГУ </a:t>
            </a:r>
            <a:r>
              <a:rPr lang="ru-RU" dirty="0"/>
              <a:t>«Отдел образования г.Семей»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5400" y="1295400"/>
          <a:ext cx="7010400" cy="5257800"/>
        </p:xfrm>
        <a:graphic>
          <a:graphicData uri="http://schemas.openxmlformats.org/drawingml/2006/table">
            <a:tbl>
              <a:tblPr/>
              <a:tblGrid>
                <a:gridCol w="923594"/>
                <a:gridCol w="3819141"/>
                <a:gridCol w="2267665"/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Количество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</a:rPr>
                        <a:t>Директор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Заместитель директора по УВР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Заместитель директора по 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Главный бухгалтер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Бухгалтер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Заместитель директора по АХЧ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Заведующий библиотекой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Секретарь-машинист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Рабочий по обслуживанию зданий и сооружений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Уборщик служебных помещений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Дворник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Сторож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Лаборант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Педагог-психолог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Старший вожатый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Делопроизводитель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Преподаватель-организатор НВП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Специалист по информационным технологиям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Офицер-воспитатель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Педагогические 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114,56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151,06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6" descr="IMG-20190610-WA0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981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533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Штатное расписание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76399" y="990600"/>
          <a:ext cx="5029201" cy="5562591"/>
        </p:xfrm>
        <a:graphic>
          <a:graphicData uri="http://schemas.openxmlformats.org/drawingml/2006/table">
            <a:tbl>
              <a:tblPr/>
              <a:tblGrid>
                <a:gridCol w="949467"/>
                <a:gridCol w="3130267"/>
                <a:gridCol w="949467"/>
              </a:tblGrid>
              <a:tr h="1644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ТОО "Парус каз"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373980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ИА"Семей -пресс" (подписка)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127033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Виртуальное обучение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Онлайн уроки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Дезинфекция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мусор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89156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тревожная кнопка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обслуж теплосчетчика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обслуж видеонабл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обслуж пожарн сигнал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работы стекольные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241760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системы отопления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364564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составление сметы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обучение по ПТМ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Парус каз тарификация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мед осмотр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пошив школьной формы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689680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металл.дверей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промывка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демеркуризация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установка,иготовление дверей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установка,иготовление дверей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пошив школьной формы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пошив школьной формы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стенда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"Открытый Бюджет"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39540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изг. Перегородки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369500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изгот плана эвакуации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курсы для информатиков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новогоднее оформление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4155000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152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Прочие услуги</a:t>
            </a:r>
            <a:endParaRPr lang="ru-RU" dirty="0"/>
          </a:p>
        </p:txBody>
      </p:sp>
      <p:pic>
        <p:nvPicPr>
          <p:cNvPr id="9" name="Рисунок 4" descr="IMG-20190610-WA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0574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3998" y="1396992"/>
          <a:ext cx="5562601" cy="4851396"/>
        </p:xfrm>
        <a:graphic>
          <a:graphicData uri="http://schemas.openxmlformats.org/drawingml/2006/table">
            <a:tbl>
              <a:tblPr/>
              <a:tblGrid>
                <a:gridCol w="1019103"/>
                <a:gridCol w="3524395"/>
                <a:gridCol w="1019103"/>
              </a:tblGrid>
              <a:tr h="14701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подписка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127033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пиломатериал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шахматы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бумага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88900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тонер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сетевой фильтр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эмаль белая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271040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эмаль з/к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186838,4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грамоты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труба профильная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хоз.товары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518600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электронный ключ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лампа светодиодная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хоз товары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134250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юсби шнур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8191,96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хлор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мышь,вал,картридж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77600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тюль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хоз товары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футбольная сетка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бумага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38850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теннисные ракетки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тонер,вал, сетевой фильт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кубик рубик, таймер и т.д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98664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мел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спорт товары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канц товары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25903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дозатор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фанера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2716000</a:t>
                      </a:r>
                    </a:p>
                  </a:txBody>
                  <a:tcPr marL="6158" marR="6158" marT="6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28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Приобретение прочих товаров</a:t>
            </a:r>
            <a:endParaRPr lang="ru-RU" dirty="0"/>
          </a:p>
        </p:txBody>
      </p:sp>
      <p:pic>
        <p:nvPicPr>
          <p:cNvPr id="9" name="Рисунок 4" descr="IMG-20190610-WA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20574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4" descr="IMG-20190610-WA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96850"/>
            <a:ext cx="20574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3599" y="1396994"/>
          <a:ext cx="5410200" cy="4927591"/>
        </p:xfrm>
        <a:graphic>
          <a:graphicData uri="http://schemas.openxmlformats.org/drawingml/2006/table">
            <a:tbl>
              <a:tblPr/>
              <a:tblGrid>
                <a:gridCol w="1698148"/>
                <a:gridCol w="739330"/>
                <a:gridCol w="739330"/>
                <a:gridCol w="1494062"/>
                <a:gridCol w="739330"/>
              </a:tblGrid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8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герб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интернет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442680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кондиционер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интернет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1200320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235000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связь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1713000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 ремонт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20027606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авторск/н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44505,44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тех/надзор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20340111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путевки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260175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путевки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экскурсия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путевки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питание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2240025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3079000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проезд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услуги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свет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тепло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6100000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вода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1003000</a:t>
                      </a: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9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8100000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30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Прочие услуги и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7950"/>
          <a:ext cx="9067800" cy="753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414">
                  <a:extLst>
                    <a:ext uri="{9D8B030D-6E8A-4147-A177-3AD203B41FA5}"/>
                  </a:extLst>
                </a:gridCol>
                <a:gridCol w="7504386">
                  <a:extLst>
                    <a:ext uri="{9D8B030D-6E8A-4147-A177-3AD203B41FA5}"/>
                  </a:extLst>
                </a:gridCol>
              </a:tblGrid>
              <a:tr h="58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школа-открытый бюджет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инициатор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г Семей ВКО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</a:t>
                      </a: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lang="ru-RU" dirty="0" smtClean="0"/>
                        <a:t>КГУ «Средняя общеобразовательная школа № 28» ГУ «Отдел образования г.Семей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утверждения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11.01.2019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Подготовил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команда (директор, гл. бухгалтер, зам. директора по УР, зам. директора по АХЧ)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054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Миссия проекта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Эффективная реализация антикоррупционных мер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предоставления полной информации для общественности,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подотчетности и активного сотрудничества с гражданским сообществом.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анализ коррупционных рисков,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правовой культуры, нулевой терпимости к фактам проявления коррупции,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также персональная ответственность руководителей за коррупционные проявления подчиненных.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47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Обоснования инициации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 образования входит в зону повышенных коррупционных рисков.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Непрозрачными остаются вопросы освоения бюджетных средств, определения категорий и нагрузок работников организаций образования, отсутствия системы выявления и анализа коррупционных рисков. Проект «Открытый бюджет – открытая школа» поможет создать общественный контроль над расходами государственных средств в открытом доступе. Родители смогут видеть, на что выделяют и тратят деньги в школе</a:t>
                      </a: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Освоение бюджетных средств, определение категорий и нагрузок работников организаций образования.</a:t>
                      </a:r>
                      <a:endParaRPr lang="ru-RU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71438"/>
          <a:ext cx="8839200" cy="6826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771">
                  <a:extLst>
                    <a:ext uri="{9D8B030D-6E8A-4147-A177-3AD203B41FA5}"/>
                  </a:extLst>
                </a:gridCol>
                <a:gridCol w="6770429">
                  <a:extLst>
                    <a:ext uri="{9D8B030D-6E8A-4147-A177-3AD203B41FA5}"/>
                  </a:extLst>
                </a:gridCol>
              </a:tblGrid>
              <a:tr h="304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проекта</a:t>
                      </a: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информационную систему открытого бюджета школы</a:t>
                      </a: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7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рабочую группу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критерии,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открытого бюджета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разработка модели открытого бюджета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автоматизированной системы открытого бюджета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апробация системы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6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проекта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автоматизированная система открытого бюджета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04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 проекта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образование ВКО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Нужды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достижение прозрачности финансово-хозяйственной деятельности организаций образования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8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Заинтересованные стороны проекта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Шығыс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Адалдық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алаңы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ВКО, Педагогический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коллектив, родительская общественность, Попечительский совет.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467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Допущения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срокам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 стоимости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ресурсам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проекта   01.01.2020, окончание -31.12.2020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408691000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87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Ограничение проекта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Дефицит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финансирования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8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проекта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команда (директор, гл. бухгалтер, зам. директора по УР, зам. директора по АХЧ, ответственный за школьный сайт, привлечение актива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Улан)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90" marR="424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7\Desktop\Adaldyk alany Facebook-cover_fb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95288" y="1449388"/>
            <a:ext cx="835342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Календарный план реализации проекта в КГУ СОШ №28 ГУ «Отдел образования Г. </a:t>
            </a:r>
            <a:r>
              <a:rPr lang="ru-RU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 ВКО» 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пилотному проекту «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Шығыс - Адалдық алаңы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2438400"/>
          <a:ext cx="8686800" cy="4129088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/>
                  </a:extLst>
                </a:gridCol>
                <a:gridCol w="3419475">
                  <a:extLst>
                    <a:ext uri="{9D8B030D-6E8A-4147-A177-3AD203B41FA5}"/>
                  </a:extLst>
                </a:gridCol>
                <a:gridCol w="1295400">
                  <a:extLst>
                    <a:ext uri="{9D8B030D-6E8A-4147-A177-3AD203B41FA5}"/>
                  </a:extLst>
                </a:gridCol>
                <a:gridCol w="1909763">
                  <a:extLst>
                    <a:ext uri="{9D8B030D-6E8A-4147-A177-3AD203B41FA5}"/>
                  </a:extLst>
                </a:gridCol>
                <a:gridCol w="1671637">
                  <a:extLst>
                    <a:ext uri="{9D8B030D-6E8A-4147-A177-3AD203B41FA5}"/>
                  </a:extLst>
                </a:gridCol>
              </a:tblGrid>
              <a:tr h="471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исполнения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о выполнении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 лица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499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Внедрения системы прозрачного бюджета с полной расшифровкой: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опубликование бюджета на интернет сайтах, а также на стендах школы;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перечень товаров закупаемых школой с полными наименованиями приобретаемых товаров и услуг, а также их ценовая стоимость.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января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Опубликовано на школьном сайте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http://semey28.ucoz.net/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68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Опубликование плана государственных закупок с полной расшифровкой на 2019г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января 2020 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  <a:tr h="84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Опубликование информации о реализации ГЧП школьной столовой и арендаторе.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Обновление ежемесячно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630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по спонсорскому счету.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мая 202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декабря 2020 г.</a:t>
                      </a: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749" marR="307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186" name="Рисунок 10" descr="IMG-20190610-WA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336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762000"/>
          <a:ext cx="8502651" cy="4976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231">
                  <a:extLst>
                    <a:ext uri="{9D8B030D-6E8A-4147-A177-3AD203B41FA5}"/>
                  </a:extLst>
                </a:gridCol>
                <a:gridCol w="318117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2065551">
                  <a:extLst>
                    <a:ext uri="{9D8B030D-6E8A-4147-A177-3AD203B41FA5}"/>
                  </a:extLst>
                </a:gridCol>
                <a:gridCol w="1484099">
                  <a:extLst>
                    <a:ext uri="{9D8B030D-6E8A-4147-A177-3AD203B41FA5}"/>
                  </a:extLst>
                </a:gridCol>
              </a:tblGrid>
              <a:tr h="1051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тарификации учителей (контрольной табель на зарплату без указания ФИО) 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сентября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УР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бухгалтер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  <a:tr h="12618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информации по штатному расписанию (администрация, психология, социальные педагоги, вожатые, менеджеры, </a:t>
                      </a:r>
                      <a:r>
                        <a:rPr lang="ru-RU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тьюторы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завхоз, уборщики служебных помещении, лаборанты и т.)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мая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УР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АХЧ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  <a:tr h="16821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Расписание уроков (</a:t>
                      </a:r>
                      <a:r>
                        <a:rPr lang="ru-RU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инвариативная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часть)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Расписание занятий (вариативная часть- кружки, факультеты, элективные курсы), с указанием Ф.И.О преподавателей , времени и места проведения.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сентября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Расписание на </a:t>
                      </a: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2019-2020 </a:t>
                      </a: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 размещено на сайте школы </a:t>
                      </a:r>
                      <a:r>
                        <a:rPr lang="en-US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http://38-oskemen.mektebi.kz</a:t>
                      </a: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сайте </a:t>
                      </a:r>
                      <a:r>
                        <a:rPr lang="en-US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Kundelik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kz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УР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Менеджер</a:t>
                      </a:r>
                      <a:endParaRPr lang="kk-KZ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  <a:tr h="9812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Правовой всеобуч с общешкольным родительским комитетом по темам: «Нет поборам в школе», «Коррупция в нашей жизни», «Коррупции - стоп!»</a:t>
                      </a: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 сентября по 28 декабря 2020 г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Протоколы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Собраний, материалы мероприятий, разработки и </a:t>
                      </a:r>
                      <a:r>
                        <a:rPr lang="ru-RU" sz="12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т.д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ВР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890" marR="288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1938" y="457200"/>
          <a:ext cx="8501062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14">
                  <a:extLst>
                    <a:ext uri="{9D8B030D-6E8A-4147-A177-3AD203B41FA5}"/>
                  </a:extLst>
                </a:gridCol>
                <a:gridCol w="3390355">
                  <a:extLst>
                    <a:ext uri="{9D8B030D-6E8A-4147-A177-3AD203B41FA5}"/>
                  </a:extLst>
                </a:gridCol>
                <a:gridCol w="1351938">
                  <a:extLst>
                    <a:ext uri="{9D8B030D-6E8A-4147-A177-3AD203B41FA5}"/>
                  </a:extLst>
                </a:gridCol>
                <a:gridCol w="1500542">
                  <a:extLst>
                    <a:ext uri="{9D8B030D-6E8A-4147-A177-3AD203B41FA5}"/>
                  </a:extLst>
                </a:gridCol>
                <a:gridCol w="1876813">
                  <a:extLst>
                    <a:ext uri="{9D8B030D-6E8A-4147-A177-3AD203B41FA5}"/>
                  </a:extLst>
                </a:gridCol>
              </a:tblGrid>
              <a:tr h="18928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СКУД в школах – (система контроля в учебных заведениях):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Смс-уведомления родителям.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Контроль опозданий.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Автоматизация расчетов за питание ребенка в школе.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Внедрение карточек - </a:t>
                      </a:r>
                      <a:r>
                        <a:rPr lang="ru-RU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бейджев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учета рабочего времени персонала школы и педагогического коллектива.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декабря 2020 г.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контроля по программе СКУД или </a:t>
                      </a:r>
                      <a:r>
                        <a:rPr lang="en-US" sz="12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Feeb</a:t>
                      </a:r>
                      <a:r>
                        <a:rPr lang="en-US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цифровая платформа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ГорОО</a:t>
                      </a: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  <a:tr h="3212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стендов через использования Интерактивной панели.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Отображение: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Нормативно-правовой базы 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планы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Государственные услуги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бюджет школы для родителей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Отчет руководителя о целом использовании всех уровней бюджета 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внебюджетных </a:t>
                      </a: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 школы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Устав школы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внутреннего распорядка школы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Расписание уроков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kk-KZ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сентября 2020 г.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УР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ВР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848" marR="46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7325"/>
            <a:ext cx="6519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ГЧП модернизация школьной столовой</a:t>
            </a:r>
          </a:p>
        </p:txBody>
      </p:sp>
      <p:pic>
        <p:nvPicPr>
          <p:cNvPr id="9220" name="Picture 4" descr="F:\DCIM\134___12\IMG_4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143000"/>
            <a:ext cx="332263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F:\DCIM\134___12\IMG_4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4038600"/>
            <a:ext cx="32877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F:\DCIM\134___12\IMG_4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1752600"/>
            <a:ext cx="28368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F:\DCIM\134___12\IMG_4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419600"/>
            <a:ext cx="28940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IMG-20190610-WA0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76250"/>
            <a:ext cx="2514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C:\Users\User\Desktop\IMG_4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User\Desktop\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889" y="1981200"/>
            <a:ext cx="3395111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6" descr="IMG-20190610-WA0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57200"/>
            <a:ext cx="1981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User\Desktop\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5459034" cy="3508376"/>
          </a:xfrm>
          <a:prstGeom prst="rect">
            <a:avLst/>
          </a:prstGeom>
          <a:noFill/>
        </p:spPr>
      </p:pic>
      <p:pic>
        <p:nvPicPr>
          <p:cNvPr id="14343" name="Picture 7" descr="C:\Users\User\Downloads\ilovepdf_pages-to-jpg\Утвержденный бюджет_page-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91479"/>
            <a:ext cx="4495800" cy="326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1106</Words>
  <Application>Microsoft Office PowerPoint</Application>
  <PresentationFormat>Экран (4:3)</PresentationFormat>
  <Paragraphs>452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87</cp:revision>
  <cp:lastPrinted>1601-01-01T00:00:00Z</cp:lastPrinted>
  <dcterms:created xsi:type="dcterms:W3CDTF">1601-01-01T00:00:00Z</dcterms:created>
  <dcterms:modified xsi:type="dcterms:W3CDTF">2020-01-17T10:02:19Z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